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hyperlink" Target="https://github.com/bobrapp/aigovops-beacon" TargetMode="External"/><Relationship Id="rId2" Type="http://schemas.openxmlformats.org/officeDocument/2006/relationships/hyperlink" Target="https://www.aigovopsfoundation.org/" TargetMode="External"/><Relationship Id="rId3" Type="http://schemas.openxmlformats.org/officeDocument/2006/relationships/hyperlink" Target="https://bobrapp.github.io/aigovops-beacon/" TargetMode="Externa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github.com/bobrapp/aigovops-beacon/tree/main/mcp-public" TargetMode="External"/><Relationship Id="rId2" Type="http://schemas.openxmlformats.org/officeDocument/2006/relationships/hyperlink" Target="https://github.com/bobrapp/aigovops-beacon/tree/main/agent" TargetMode="External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github.com/bobrapp/aigovops-beacon/blob/main/SUPERAGENT.md" TargetMode="Externa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github.com/bobrapp/aigovops-beacon/tree/main/frameworks" TargetMode="Externa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github.com/bobrapp/aigovops-beacon/blob/main/DEMOS.md" TargetMode="External"/><Relationship Id="rId2" Type="http://schemas.openxmlformats.org/officeDocument/2006/relationships/hyperlink" Target="https://github.com/bobrapp/aigovops-beacon/blob/main/SUPERAGENT.md" TargetMode="External"/><Relationship Id="rId3" Type="http://schemas.openxmlformats.org/officeDocument/2006/relationships/hyperlink" Target="https://bobrapp.github.io/aigovops-beacon/walkthrough/" TargetMode="Externa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github.com/bobrapp/aigovops-beacon" TargetMode="External"/><Relationship Id="rId2" Type="http://schemas.openxmlformats.org/officeDocument/2006/relationships/hyperlink" Target="https://www.aigovopsfoundation.org/" TargetMode="External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github.com/bobrapp/aigovops-beacon" TargetMode="External"/><Relationship Id="rId2" Type="http://schemas.openxmlformats.org/officeDocument/2006/relationships/hyperlink" Target="https://www.aigovopsfoundation.org/" TargetMode="External"/><Relationship Id="rId3" Type="http://schemas.openxmlformats.org/officeDocument/2006/relationships/hyperlink" Target="https://github.com/bobrapp/aigovops-beacon/blob/main/aigovops-fact-check.md" TargetMode="Externa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hyperlink" Target="https://bobrapp.github.io/aigovops-beacon/assets/beacon-teaser-30s.mp4" TargetMode="External"/><Relationship Id="rId1" Type="http://schemas.openxmlformats.org/officeDocument/2006/relationships/video" Target="../media/media-2-1.mp4"/><Relationship Id="rId2" Type="http://schemas.microsoft.com/office/2007/relationships/media" Target="../media/media-2-1.mp4"/><Relationship Id="rId3" Type="http://schemas.openxmlformats.org/officeDocument/2006/relationships/image" Target="../media/image-2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github.com/bobrapp/aigovops-beacon/tree/main/mcp-public" TargetMode="Externa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github.com/bobrapp/aigovops-beacon/tree/main/beacons" TargetMode="External"/><Relationship Id="rId2" Type="http://schemas.openxmlformats.org/officeDocument/2006/relationships/hyperlink" Target="https://github.com/bobrapp/aigovops-beacon/tree/main/mcp-public" TargetMode="External"/><Relationship Id="rId3" Type="http://schemas.openxmlformats.org/officeDocument/2006/relationships/hyperlink" Target="https://github.com/bobrapp/aigovops-beacon/tree/main/agent" TargetMode="Externa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bobrapp.github.io/aigovops-beacon/walkthrough/" TargetMode="Externa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C2A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6400800"/>
            <a:ext cx="12191695" cy="457200"/>
          </a:xfrm>
          <a:prstGeom prst="rect">
            <a:avLst/>
          </a:prstGeom>
          <a:solidFill>
            <a:srgbClr val="01696F"/>
          </a:solidFill>
          <a:ln/>
        </p:spPr>
      </p:sp>
      <p:sp>
        <p:nvSpPr>
          <p:cNvPr id="3" name="Text 1"/>
          <p:cNvSpPr/>
          <p:nvPr/>
        </p:nvSpPr>
        <p:spPr>
          <a:xfrm>
            <a:off x="640080" y="1737360"/>
            <a:ext cx="109728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600" b="1" spc="600" kern="0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BEACON</a:t>
            </a:r>
            <a:endParaRPr lang="en-US" sz="9600" dirty="0"/>
          </a:p>
        </p:txBody>
      </p:sp>
      <p:sp>
        <p:nvSpPr>
          <p:cNvPr id="4" name="Text 2"/>
          <p:cNvSpPr/>
          <p:nvPr/>
        </p:nvSpPr>
        <p:spPr>
          <a:xfrm>
            <a:off x="640080" y="3291840"/>
            <a:ext cx="10972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dirty="0">
                <a:solidFill>
                  <a:srgbClr val="C7E7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Verifiable AI Governance for the Agent Era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640080" y="3840480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8FB7B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v2.5 · Big edition (with embedded teaser) · Apache 2.0 · No SaaS lock-in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640080" y="4846320"/>
            <a:ext cx="10972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000" b="1" dirty="0">
                <a:solidFill>
                  <a:srgbClr val="B8E0E4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YES-Ship AI  ·  YES-Steady AI  ·  YES-Recover AI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640080" y="5623560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u="sng" dirty="0">
                <a:solidFill>
                  <a:srgbClr val="C7E7E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1" invalidUrl="" action="" tgtFrame="" tooltip="Open the repo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github.com/bobrapp/aigovops-beacon</a:t>
            </a:r>
            <a:pPr indent="0" marL="0">
              <a:buNone/>
            </a:pPr>
            <a:r>
              <a:rPr lang="en-US" sz="1400" dirty="0">
                <a:solidFill>
                  <a:srgbClr val="C7E7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    </a:t>
            </a:r>
            <a:pPr indent="0" marL="0">
              <a:buNone/>
            </a:pPr>
            <a:r>
              <a:rPr lang="en-US" sz="1400" u="sng" dirty="0">
                <a:solidFill>
                  <a:srgbClr val="C7E7E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2" invalidUrl="" action="" tgtFrame="" tooltip="Foundation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aigovopsfoundation.org</a:t>
            </a:r>
            <a:pPr indent="0" marL="0">
              <a:buNone/>
            </a:pPr>
            <a:r>
              <a:rPr lang="en-US" sz="1400" dirty="0">
                <a:solidFill>
                  <a:srgbClr val="C7E7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    </a:t>
            </a:r>
            <a:pPr indent="0" marL="0">
              <a:buNone/>
            </a:pPr>
            <a:r>
              <a:rPr lang="en-US" sz="1400" u="sng" dirty="0">
                <a:solidFill>
                  <a:srgbClr val="C7E7E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 invalidUrl="" action="" tgtFrame="" tooltip="GitHub Pages site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 demo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1106424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Hosted MCP + restricted public agent.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548640" y="1280160"/>
            <a:ext cx="110642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7A79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Two new deployment paths shipped in v2.3. Both verified live.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48640" y="2011680"/>
            <a:ext cx="5486400" cy="411480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777240" y="2194560"/>
            <a:ext cx="5029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HOSTED MCP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777240" y="2606040"/>
            <a:ext cx="5029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u="sng" dirty="0">
                <a:solidFill>
                  <a:srgbClr val="28251D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  <a:hlinkClick r:id="rId1" invalidUrl="" action="" tgtFrame="" tooltip="Browse the code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mcp-public/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3246120"/>
            <a:ext cx="5029200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Deploy to Render in one click. Shareable across your enterprise. All six tools, signed receipts, auditor bundles — over HTTPS.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777240" y="4663440"/>
            <a:ext cx="5029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Apache 2.0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777240" y="4983480"/>
            <a:ext cx="5029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Render-ready manifests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777240" y="5303520"/>
            <a:ext cx="5029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Auth-gated MCP endpoints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777240" y="5623560"/>
            <a:ext cx="5029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Same six tools as the local client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6156655" y="2011680"/>
            <a:ext cx="5486400" cy="411480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385255" y="2194560"/>
            <a:ext cx="5029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RESTRICTED PUBLIC AGENT</a:t>
            </a:r>
            <a:endParaRPr lang="en-US" sz="1100" dirty="0"/>
          </a:p>
        </p:txBody>
      </p:sp>
      <p:sp>
        <p:nvSpPr>
          <p:cNvPr id="14" name="Text 12"/>
          <p:cNvSpPr/>
          <p:nvPr/>
        </p:nvSpPr>
        <p:spPr>
          <a:xfrm>
            <a:off x="6385255" y="2606040"/>
            <a:ext cx="5029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u="sng" dirty="0">
                <a:solidFill>
                  <a:srgbClr val="28251D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  <a:hlinkClick r:id="rId2" invalidUrl="" action="" tgtFrame="" tooltip="Browse the code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agent/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6385255" y="3246120"/>
            <a:ext cx="5029200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Cloudflare Worker. BYO key. Restricted to safe, read-only operations. Run a public-facing Beacon agent at your own edge — no surprises.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385255" y="4663440"/>
            <a:ext cx="5029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Cloudflare Worker template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6385255" y="4983480"/>
            <a:ext cx="5029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Bring-your-own API key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6385255" y="5303520"/>
            <a:ext cx="5029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Allow-listed tool surface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6385255" y="5623560"/>
            <a:ext cx="5029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Verifiable receipts, public traffic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457200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Beacon · v2.5 · Big</a:t>
            </a:r>
            <a:endParaRPr lang="en-US" sz="900" dirty="0"/>
          </a:p>
        </p:txBody>
      </p:sp>
      <p:sp>
        <p:nvSpPr>
          <p:cNvPr id="21" name="Text 19"/>
          <p:cNvSpPr/>
          <p:nvPr/>
        </p:nvSpPr>
        <p:spPr>
          <a:xfrm>
            <a:off x="8076895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Hosted + Public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C2A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1463040"/>
            <a:ext cx="1106424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4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The layer that lets a $1M</a:t>
            </a:r>
            <a:endParaRPr lang="en-US" sz="4800" dirty="0"/>
          </a:p>
        </p:txBody>
      </p:sp>
      <p:sp>
        <p:nvSpPr>
          <p:cNvPr id="3" name="Text 1"/>
          <p:cNvSpPr/>
          <p:nvPr/>
        </p:nvSpPr>
        <p:spPr>
          <a:xfrm>
            <a:off x="548640" y="2331720"/>
            <a:ext cx="1106424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4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super-agent actually ship.</a:t>
            </a:r>
            <a:endParaRPr lang="en-US" sz="4800" dirty="0"/>
          </a:p>
        </p:txBody>
      </p:sp>
      <p:sp>
        <p:nvSpPr>
          <p:cNvPr id="4" name="Text 2"/>
          <p:cNvSpPr/>
          <p:nvPr/>
        </p:nvSpPr>
        <p:spPr>
          <a:xfrm>
            <a:off x="548640" y="3840480"/>
            <a:ext cx="1106424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dirty="0">
                <a:solidFill>
                  <a:srgbClr val="C7E7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Big budgets buy capability.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548640" y="4434840"/>
            <a:ext cx="1106424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dirty="0">
                <a:solidFill>
                  <a:srgbClr val="C7E7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Beacon supplies the trust they cannot ship without.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365760" y="1554480"/>
            <a:ext cx="91440" cy="3611880"/>
          </a:xfrm>
          <a:prstGeom prst="rect">
            <a:avLst/>
          </a:prstGeom>
          <a:solidFill>
            <a:srgbClr val="01696F"/>
          </a:solidFill>
          <a:ln w="12700">
            <a:solidFill>
              <a:srgbClr val="01696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8640" y="5349240"/>
            <a:ext cx="110642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C7E7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Read the brief: </a:t>
            </a:r>
            <a:pPr indent="0" marL="0">
              <a:buNone/>
            </a:pPr>
            <a:r>
              <a:rPr lang="en-US" sz="1600" b="1" u="sng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1" invalidUrl="" action="" tgtFrame="" tooltip="SUPERAGENT.md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SUPERAGENT.md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0" y="6355080"/>
            <a:ext cx="12191695" cy="502920"/>
          </a:xfrm>
          <a:prstGeom prst="rect">
            <a:avLst/>
          </a:prstGeom>
          <a:solidFill>
            <a:srgbClr val="01696F"/>
          </a:solidFill>
          <a:ln/>
        </p:spPr>
      </p:sp>
      <p:sp>
        <p:nvSpPr>
          <p:cNvPr id="9" name="Text 7"/>
          <p:cNvSpPr/>
          <p:nvPr/>
        </p:nvSpPr>
        <p:spPr>
          <a:xfrm>
            <a:off x="548640" y="6373368"/>
            <a:ext cx="110642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YES-Ship AI · YES-Steady AI · YES-Recover AI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1106424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23 frameworks built in. Yours plugs right in.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548640" y="1280160"/>
            <a:ext cx="110642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7A79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Run score_framework. Get a posture report per framework, with the receipts that backed every claim.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408280" y="21031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99720" y="21031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NIST AI RMF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2319376" y="21031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2410816" y="21031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EU AI Act</a:t>
            </a: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4230472" y="21031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321912" y="21031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ISO/IEC 42001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6141568" y="21031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233008" y="21031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ISO/IEC 23894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8052664" y="21031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144104" y="21031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HIPAA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9963760" y="21031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10055200" y="21031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GDPR Art. 22/35</a:t>
            </a:r>
            <a:endParaRPr lang="en-US" sz="1100" dirty="0"/>
          </a:p>
        </p:txBody>
      </p:sp>
      <p:sp>
        <p:nvSpPr>
          <p:cNvPr id="16" name="Shape 14"/>
          <p:cNvSpPr/>
          <p:nvPr/>
        </p:nvSpPr>
        <p:spPr>
          <a:xfrm>
            <a:off x="408280" y="30175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499720" y="30175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SOC 2 TSC</a:t>
            </a:r>
            <a:endParaRPr lang="en-US" sz="1100" dirty="0"/>
          </a:p>
        </p:txBody>
      </p:sp>
      <p:sp>
        <p:nvSpPr>
          <p:cNvPr id="18" name="Shape 16"/>
          <p:cNvSpPr/>
          <p:nvPr/>
        </p:nvSpPr>
        <p:spPr>
          <a:xfrm>
            <a:off x="2319376" y="30175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2410816" y="30175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AIDA (Canada)</a:t>
            </a:r>
            <a:endParaRPr lang="en-US" sz="1100" dirty="0"/>
          </a:p>
        </p:txBody>
      </p:sp>
      <p:sp>
        <p:nvSpPr>
          <p:cNvPr id="20" name="Shape 18"/>
          <p:cNvSpPr/>
          <p:nvPr/>
        </p:nvSpPr>
        <p:spPr>
          <a:xfrm>
            <a:off x="4230472" y="30175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4321912" y="30175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OECD AI Principles</a:t>
            </a:r>
            <a:endParaRPr lang="en-US" sz="1100" dirty="0"/>
          </a:p>
        </p:txBody>
      </p:sp>
      <p:sp>
        <p:nvSpPr>
          <p:cNvPr id="22" name="Shape 20"/>
          <p:cNvSpPr/>
          <p:nvPr/>
        </p:nvSpPr>
        <p:spPr>
          <a:xfrm>
            <a:off x="6141568" y="30175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6233008" y="30175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IEEE 7000-2021</a:t>
            </a:r>
            <a:endParaRPr lang="en-US" sz="1100" dirty="0"/>
          </a:p>
        </p:txBody>
      </p:sp>
      <p:sp>
        <p:nvSpPr>
          <p:cNvPr id="24" name="Shape 22"/>
          <p:cNvSpPr/>
          <p:nvPr/>
        </p:nvSpPr>
        <p:spPr>
          <a:xfrm>
            <a:off x="8052664" y="30175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8144104" y="30175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Brazil PL 2338</a:t>
            </a:r>
            <a:endParaRPr lang="en-US" sz="1100" dirty="0"/>
          </a:p>
        </p:txBody>
      </p:sp>
      <p:sp>
        <p:nvSpPr>
          <p:cNvPr id="26" name="Shape 24"/>
          <p:cNvSpPr/>
          <p:nvPr/>
        </p:nvSpPr>
        <p:spPr>
          <a:xfrm>
            <a:off x="9963760" y="30175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10055200" y="30175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Korea AI Basic Act</a:t>
            </a:r>
            <a:endParaRPr lang="en-US" sz="1100" dirty="0"/>
          </a:p>
        </p:txBody>
      </p:sp>
      <p:sp>
        <p:nvSpPr>
          <p:cNvPr id="28" name="Shape 26"/>
          <p:cNvSpPr/>
          <p:nvPr/>
        </p:nvSpPr>
        <p:spPr>
          <a:xfrm>
            <a:off x="408280" y="39319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499720" y="39319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NYC LL 144</a:t>
            </a:r>
            <a:endParaRPr lang="en-US" sz="1100" dirty="0"/>
          </a:p>
        </p:txBody>
      </p:sp>
      <p:sp>
        <p:nvSpPr>
          <p:cNvPr id="30" name="Shape 28"/>
          <p:cNvSpPr/>
          <p:nvPr/>
        </p:nvSpPr>
        <p:spPr>
          <a:xfrm>
            <a:off x="2319376" y="39319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2410816" y="39319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Colorado SB24-205</a:t>
            </a:r>
            <a:endParaRPr lang="en-US" sz="1100" dirty="0"/>
          </a:p>
        </p:txBody>
      </p:sp>
      <p:sp>
        <p:nvSpPr>
          <p:cNvPr id="32" name="Shape 30"/>
          <p:cNvSpPr/>
          <p:nvPr/>
        </p:nvSpPr>
        <p:spPr>
          <a:xfrm>
            <a:off x="4230472" y="39319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4321912" y="39319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California SB-53</a:t>
            </a:r>
            <a:endParaRPr lang="en-US" sz="1100" dirty="0"/>
          </a:p>
        </p:txBody>
      </p:sp>
      <p:sp>
        <p:nvSpPr>
          <p:cNvPr id="34" name="Shape 32"/>
          <p:cNvSpPr/>
          <p:nvPr/>
        </p:nvSpPr>
        <p:spPr>
          <a:xfrm>
            <a:off x="6141568" y="39319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6233008" y="39319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Texas TRAIGA</a:t>
            </a:r>
            <a:endParaRPr lang="en-US" sz="1100" dirty="0"/>
          </a:p>
        </p:txBody>
      </p:sp>
      <p:sp>
        <p:nvSpPr>
          <p:cNvPr id="36" name="Shape 34"/>
          <p:cNvSpPr/>
          <p:nvPr/>
        </p:nvSpPr>
        <p:spPr>
          <a:xfrm>
            <a:off x="8052664" y="39319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8144104" y="39319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UK AI WP</a:t>
            </a:r>
            <a:endParaRPr lang="en-US" sz="1100" dirty="0"/>
          </a:p>
        </p:txBody>
      </p:sp>
      <p:sp>
        <p:nvSpPr>
          <p:cNvPr id="38" name="Shape 36"/>
          <p:cNvSpPr/>
          <p:nvPr/>
        </p:nvSpPr>
        <p:spPr>
          <a:xfrm>
            <a:off x="9963760" y="39319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39" name="Text 37"/>
          <p:cNvSpPr/>
          <p:nvPr/>
        </p:nvSpPr>
        <p:spPr>
          <a:xfrm>
            <a:off x="10055200" y="39319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 GA A/78/L.49</a:t>
            </a:r>
            <a:endParaRPr lang="en-US" sz="1100" dirty="0"/>
          </a:p>
        </p:txBody>
      </p:sp>
      <p:sp>
        <p:nvSpPr>
          <p:cNvPr id="40" name="Shape 38"/>
          <p:cNvSpPr/>
          <p:nvPr/>
        </p:nvSpPr>
        <p:spPr>
          <a:xfrm>
            <a:off x="408280" y="48463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41" name="Text 39"/>
          <p:cNvSpPr/>
          <p:nvPr/>
        </p:nvSpPr>
        <p:spPr>
          <a:xfrm>
            <a:off x="499720" y="48463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Singapore GenAI</a:t>
            </a:r>
            <a:endParaRPr lang="en-US" sz="1100" dirty="0"/>
          </a:p>
        </p:txBody>
      </p:sp>
      <p:sp>
        <p:nvSpPr>
          <p:cNvPr id="42" name="Shape 40"/>
          <p:cNvSpPr/>
          <p:nvPr/>
        </p:nvSpPr>
        <p:spPr>
          <a:xfrm>
            <a:off x="2319376" y="48463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43" name="Text 41"/>
          <p:cNvSpPr/>
          <p:nvPr/>
        </p:nvSpPr>
        <p:spPr>
          <a:xfrm>
            <a:off x="2410816" y="48463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Australia VAISS</a:t>
            </a:r>
            <a:endParaRPr lang="en-US" sz="1100" dirty="0"/>
          </a:p>
        </p:txBody>
      </p:sp>
      <p:sp>
        <p:nvSpPr>
          <p:cNvPr id="44" name="Shape 42"/>
          <p:cNvSpPr/>
          <p:nvPr/>
        </p:nvSpPr>
        <p:spPr>
          <a:xfrm>
            <a:off x="4230472" y="48463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45" name="Text 43"/>
          <p:cNvSpPr/>
          <p:nvPr/>
        </p:nvSpPr>
        <p:spPr>
          <a:xfrm>
            <a:off x="4321912" y="48463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China Interim</a:t>
            </a:r>
            <a:endParaRPr lang="en-US" sz="1100" dirty="0"/>
          </a:p>
        </p:txBody>
      </p:sp>
      <p:sp>
        <p:nvSpPr>
          <p:cNvPr id="46" name="Shape 44"/>
          <p:cNvSpPr/>
          <p:nvPr/>
        </p:nvSpPr>
        <p:spPr>
          <a:xfrm>
            <a:off x="6141568" y="48463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47" name="Text 45"/>
          <p:cNvSpPr/>
          <p:nvPr/>
        </p:nvSpPr>
        <p:spPr>
          <a:xfrm>
            <a:off x="6233008" y="48463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India DPDP</a:t>
            </a:r>
            <a:endParaRPr lang="en-US" sz="1100" dirty="0"/>
          </a:p>
        </p:txBody>
      </p:sp>
      <p:sp>
        <p:nvSpPr>
          <p:cNvPr id="48" name="Shape 46"/>
          <p:cNvSpPr/>
          <p:nvPr/>
        </p:nvSpPr>
        <p:spPr>
          <a:xfrm>
            <a:off x="8052664" y="4846320"/>
            <a:ext cx="1819656" cy="77724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49" name="Text 47"/>
          <p:cNvSpPr/>
          <p:nvPr/>
        </p:nvSpPr>
        <p:spPr>
          <a:xfrm>
            <a:off x="8144104" y="48463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 AI Bill of Rights</a:t>
            </a:r>
            <a:endParaRPr lang="en-US" sz="1100" dirty="0"/>
          </a:p>
        </p:txBody>
      </p:sp>
      <p:sp>
        <p:nvSpPr>
          <p:cNvPr id="50" name="Shape 48"/>
          <p:cNvSpPr/>
          <p:nvPr/>
        </p:nvSpPr>
        <p:spPr>
          <a:xfrm>
            <a:off x="9963760" y="4846320"/>
            <a:ext cx="1819656" cy="777240"/>
          </a:xfrm>
          <a:prstGeom prst="rect">
            <a:avLst/>
          </a:prstGeom>
          <a:solidFill>
            <a:srgbClr val="E8F0F1"/>
          </a:solidFill>
          <a:ln w="12700">
            <a:solidFill>
              <a:srgbClr val="01696F"/>
            </a:solidFill>
            <a:prstDash val="solid"/>
          </a:ln>
        </p:spPr>
      </p:sp>
      <p:sp>
        <p:nvSpPr>
          <p:cNvPr id="51" name="Text 49"/>
          <p:cNvSpPr/>
          <p:nvPr/>
        </p:nvSpPr>
        <p:spPr>
          <a:xfrm>
            <a:off x="10055200" y="4846320"/>
            <a:ext cx="1636776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+ your own (YAML)</a:t>
            </a:r>
            <a:endParaRPr lang="en-US" sz="1100" dirty="0"/>
          </a:p>
        </p:txBody>
      </p:sp>
      <p:sp>
        <p:nvSpPr>
          <p:cNvPr id="52" name="Text 50"/>
          <p:cNvSpPr/>
          <p:nvPr/>
        </p:nvSpPr>
        <p:spPr>
          <a:xfrm>
            <a:off x="548640" y="5989320"/>
            <a:ext cx="11064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Browse all 23: </a:t>
            </a:r>
            <a:pPr indent="0" marL="0">
              <a:buNone/>
            </a:pPr>
            <a:r>
              <a:rPr lang="en-US" sz="1100" u="sng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1" invalidUrl="" action="" tgtFrame="" tooltip="Frameworks folder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github.com/bobrapp/aigovops-beacon/tree/main/frameworks</a:t>
            </a:r>
            <a:endParaRPr lang="en-US" sz="1100" dirty="0"/>
          </a:p>
        </p:txBody>
      </p:sp>
      <p:sp>
        <p:nvSpPr>
          <p:cNvPr id="53" name="Text 51"/>
          <p:cNvSpPr/>
          <p:nvPr/>
        </p:nvSpPr>
        <p:spPr>
          <a:xfrm>
            <a:off x="457200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Beacon · v2.5 · Big</a:t>
            </a:r>
            <a:endParaRPr lang="en-US" sz="900" dirty="0"/>
          </a:p>
        </p:txBody>
      </p:sp>
      <p:sp>
        <p:nvSpPr>
          <p:cNvPr id="54" name="Text 52"/>
          <p:cNvSpPr/>
          <p:nvPr/>
        </p:nvSpPr>
        <p:spPr>
          <a:xfrm>
            <a:off x="8076895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Frameworks</a:t>
            </a:r>
            <a:endParaRPr lang="en-US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1106424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6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Run it today.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548640" y="1280160"/>
            <a:ext cx="110642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7A79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Three commands. One repo. Apache 2.0.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48640" y="2011680"/>
            <a:ext cx="11091672" cy="3108960"/>
          </a:xfrm>
          <a:prstGeom prst="rect">
            <a:avLst/>
          </a:prstGeom>
          <a:solidFill>
            <a:srgbClr val="0C2A2D"/>
          </a:solidFill>
          <a:ln w="9525">
            <a:solidFill>
              <a:srgbClr val="0C4E54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777240" y="2194560"/>
            <a:ext cx="1060704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spcAft>
                <a:spcPts val="400"/>
              </a:spcAft>
              <a:buNone/>
            </a:pPr>
            <a:r>
              <a:rPr lang="en-US" sz="1600" dirty="0">
                <a:solidFill>
                  <a:srgbClr val="B8E0E4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$  git clone https://github.com/bobrapp/aigovops-beacon</a:t>
            </a:r>
            <a:endParaRPr lang="en-US" sz="16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1600" dirty="0">
                <a:solidFill>
                  <a:srgbClr val="B8E0E4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$  cd aigovops-beacon</a:t>
            </a:r>
            <a:endParaRPr lang="en-US" sz="16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1600" dirty="0">
                <a:solidFill>
                  <a:srgbClr val="B8E0E4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$  ./demo.sh                              # local desktop, port 8801</a:t>
            </a:r>
            <a:endParaRPr lang="en-US" sz="1600" dirty="0"/>
          </a:p>
          <a:p>
            <a:pPr indent="0" marL="0">
              <a:spcAft>
                <a:spcPts val="400"/>
              </a:spcAft>
              <a:buNone/>
            </a:pPr>
            <a:endParaRPr lang="en-US" sz="16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1600" dirty="0">
                <a:solidFill>
                  <a:srgbClr val="B8E0E4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$  cd mcp-public &amp;&amp; ./deploy-render.sh    # hosted MCP server</a:t>
            </a:r>
            <a:endParaRPr lang="en-US" sz="16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1600" dirty="0">
                <a:solidFill>
                  <a:srgbClr val="B8E0E4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$  cd agent &amp;&amp; wrangler deploy            # restricted public agent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548640" y="5349240"/>
            <a:ext cx="292608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u="sng" dirty="0">
                <a:solidFill>
                  <a:srgbClr val="01696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DEMOS.md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3566160" y="5349240"/>
            <a:ext cx="80467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Three deployment shapes, end to end, in under five minutes.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548640" y="5696712"/>
            <a:ext cx="292608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u="sng" dirty="0">
                <a:solidFill>
                  <a:srgbClr val="01696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SUPERAGENT.md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3566160" y="5696712"/>
            <a:ext cx="80467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Beacon lets a $1M super-agent actually ship.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548640" y="6044184"/>
            <a:ext cx="292608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u="sng" dirty="0">
                <a:solidFill>
                  <a:srgbClr val="01696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  <a:hlinkClick r:id="rId3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walkthrough/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3566160" y="6044184"/>
            <a:ext cx="80467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Twelve animated steps. Decisions in. Receipts out.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457200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Beacon · v2.5 · Big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8076895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Run It Today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1106424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Code is on GitHub. Community is at the Foundation.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548640" y="1280160"/>
            <a:ext cx="110642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800" dirty="0">
                <a:solidFill>
                  <a:srgbClr val="7A79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Both are open. Both are waiting.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548640" y="2011680"/>
            <a:ext cx="5486400" cy="411480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777240" y="2194560"/>
            <a:ext cx="5029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CODE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777240" y="2606040"/>
            <a:ext cx="5029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aigovops-beacon</a:t>
            </a:r>
            <a:endParaRPr lang="en-US" sz="2600" dirty="0"/>
          </a:p>
        </p:txBody>
      </p:sp>
      <p:sp>
        <p:nvSpPr>
          <p:cNvPr id="7" name="Text 5"/>
          <p:cNvSpPr/>
          <p:nvPr/>
        </p:nvSpPr>
        <p:spPr>
          <a:xfrm>
            <a:off x="777240" y="3291840"/>
            <a:ext cx="50292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Apache 2.0. Six MCP tools. Three deployment shapes. Walkthrough included.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777240" y="5394960"/>
            <a:ext cx="5029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b="1" u="sng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github.com/bobrapp/aigovops-beacon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777240" y="5715000"/>
            <a:ext cx="50292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7A79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Star · Fork · Run · Contribute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6156655" y="2011680"/>
            <a:ext cx="5486400" cy="411480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385255" y="2194560"/>
            <a:ext cx="5029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COMMUNITY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6385255" y="2606040"/>
            <a:ext cx="5029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AI GovOps Foundation</a:t>
            </a:r>
            <a:endParaRPr lang="en-US" sz="2600" dirty="0"/>
          </a:p>
        </p:txBody>
      </p:sp>
      <p:sp>
        <p:nvSpPr>
          <p:cNvPr id="13" name="Text 11"/>
          <p:cNvSpPr/>
          <p:nvPr/>
        </p:nvSpPr>
        <p:spPr>
          <a:xfrm>
            <a:off x="6385255" y="3291840"/>
            <a:ext cx="5029200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Where practitioners share frameworks, case studies, and reference implementations — open governance, open practice.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6385255" y="5394960"/>
            <a:ext cx="5029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b="1" u="sng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aigovopsfoundation.org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6385255" y="5715000"/>
            <a:ext cx="50292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7A79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Join · Contribute · Lead a working group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457200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Beacon · v2.5 · Big</a:t>
            </a:r>
            <a:endParaRPr lang="en-US" sz="900" dirty="0"/>
          </a:p>
        </p:txBody>
      </p:sp>
      <p:sp>
        <p:nvSpPr>
          <p:cNvPr id="17" name="Text 15"/>
          <p:cNvSpPr/>
          <p:nvPr/>
        </p:nvSpPr>
        <p:spPr>
          <a:xfrm>
            <a:off x="8076895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Foundation</a:t>
            </a:r>
            <a:endParaRPr lang="en-US" sz="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C2A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1280160"/>
            <a:ext cx="1106424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44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Hand the auditor a bundle.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548640" y="2286000"/>
            <a:ext cx="1106424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4400" b="1" dirty="0">
                <a:solidFill>
                  <a:srgbClr val="7BD4D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Let the tokens flow.</a:t>
            </a:r>
            <a:endParaRPr lang="en-US" sz="4400" dirty="0"/>
          </a:p>
        </p:txBody>
      </p:sp>
      <p:sp>
        <p:nvSpPr>
          <p:cNvPr id="4" name="Text 2"/>
          <p:cNvSpPr/>
          <p:nvPr/>
        </p:nvSpPr>
        <p:spPr>
          <a:xfrm>
            <a:off x="548640" y="3931920"/>
            <a:ext cx="1106424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dirty="0">
                <a:solidFill>
                  <a:srgbClr val="C7E7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Beacon. Verifiable AI governance. Available now.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548640" y="4617720"/>
            <a:ext cx="110642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000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  </a:t>
            </a:r>
            <a:pPr indent="0" marL="0">
              <a:buNone/>
            </a:pPr>
            <a:r>
              <a:rPr lang="en-US" sz="2000" b="1" u="sng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github.com/bobrapp/aigovops-beacon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548640" y="5120640"/>
            <a:ext cx="110642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000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  </a:t>
            </a:r>
            <a:pPr indent="0" marL="0">
              <a:buNone/>
            </a:pPr>
            <a:r>
              <a:rPr lang="en-US" sz="2000" b="1" u="sng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aigovopsfoundation.org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548640" y="5623560"/>
            <a:ext cx="110642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800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  </a:t>
            </a:r>
            <a:pPr indent="0" marL="0">
              <a:buNone/>
            </a:pPr>
            <a:r>
              <a:rPr lang="en-US" sz="1800" b="1" u="sng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aigovops-fact-check.md  </a:t>
            </a:r>
            <a:pPr indent="0" marL="0">
              <a:buNone/>
            </a:pPr>
            <a:r>
              <a:rPr lang="en-US" sz="1800" dirty="0">
                <a:solidFill>
                  <a:srgbClr val="8FB7B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— every claim in the repo, classified and sourced.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0" y="6355080"/>
            <a:ext cx="12191695" cy="502920"/>
          </a:xfrm>
          <a:prstGeom prst="rect">
            <a:avLst/>
          </a:prstGeom>
          <a:solidFill>
            <a:srgbClr val="01696F"/>
          </a:solidFill>
          <a:ln/>
        </p:spPr>
      </p:sp>
      <p:sp>
        <p:nvSpPr>
          <p:cNvPr id="9" name="Text 7"/>
          <p:cNvSpPr/>
          <p:nvPr/>
        </p:nvSpPr>
        <p:spPr>
          <a:xfrm>
            <a:off x="548640" y="6373368"/>
            <a:ext cx="110642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YES-Ship AI  ·  YES-Steady AI  ·  YES-Recover AI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1106424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6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Watch Beacon in 30 seconds.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548640" y="1280160"/>
            <a:ext cx="110642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7A79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whole story — problem to bundle — in half a minute.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2154784" y="1819656"/>
            <a:ext cx="7882128" cy="4480560"/>
          </a:xfrm>
          <a:prstGeom prst="rect">
            <a:avLst/>
          </a:prstGeom>
          <a:solidFill>
            <a:srgbClr val="0C4E54"/>
          </a:solidFill>
          <a:ln w="12700">
            <a:solidFill>
              <a:srgbClr val="0C4E54"/>
            </a:solidFill>
            <a:prstDash val="solid"/>
          </a:ln>
        </p:spPr>
      </p:sp>
      <p:pic>
        <p:nvPicPr>
          <p:cNvPr id="3" name="Media 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09648" y="1874520"/>
            <a:ext cx="7772400" cy="437083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48640" y="6382512"/>
            <a:ext cx="110642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Hosted: </a:t>
            </a:r>
            <a:pPr algn="ctr" indent="0" marL="0">
              <a:buNone/>
            </a:pPr>
            <a:r>
              <a:rPr lang="en-US" sz="1200" u="sng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 invalidUrl="" action="" tgtFrame="" tooltip="30-second teaser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bobrapp.github.io/aigovops-beacon/assets/beacon-teaser-30s.mp4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457200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Beacon · v2.5 · Big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8076895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Teaser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1106424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6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Your company runs on AI.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548640" y="1051560"/>
            <a:ext cx="1106424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6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So does your risk.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548640" y="2286000"/>
            <a:ext cx="36576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22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Shadow models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4297680" y="2359152"/>
            <a:ext cx="740664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8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Teams ship LLM features your governance team has never seen.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548640" y="3246120"/>
            <a:ext cx="36576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22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Unlogged prompts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4297680" y="3319272"/>
            <a:ext cx="740664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8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Inputs vanish. Outputs go unverified. Receipts do not exist.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548640" y="4206240"/>
            <a:ext cx="36576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22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Frameworks proliferate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4297680" y="4279392"/>
            <a:ext cx="740664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8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NIST AI RMF, EU AI Act, ISO 42001, HIPAA — 23 and counting.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548640" y="5166360"/>
            <a:ext cx="36576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22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Auditors arrive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4297680" y="5239512"/>
            <a:ext cx="740664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8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Questions you cannot answer. Evidence you cannot reproduce.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457200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Beacon · v2.5 · Big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8076895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Problem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1828800"/>
            <a:ext cx="1106424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6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Trust is not a feature</a:t>
            </a:r>
            <a:endParaRPr lang="en-US" sz="5600" dirty="0"/>
          </a:p>
        </p:txBody>
      </p:sp>
      <p:sp>
        <p:nvSpPr>
          <p:cNvPr id="3" name="Text 1"/>
          <p:cNvSpPr/>
          <p:nvPr/>
        </p:nvSpPr>
        <p:spPr>
          <a:xfrm>
            <a:off x="548640" y="2606040"/>
            <a:ext cx="1106424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6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you bolt on.</a:t>
            </a:r>
            <a:endParaRPr lang="en-US" sz="5600" dirty="0"/>
          </a:p>
        </p:txBody>
      </p:sp>
      <p:sp>
        <p:nvSpPr>
          <p:cNvPr id="4" name="Text 2"/>
          <p:cNvSpPr/>
          <p:nvPr/>
        </p:nvSpPr>
        <p:spPr>
          <a:xfrm>
            <a:off x="548640" y="3749040"/>
            <a:ext cx="1106424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6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Trust is the substrate.</a:t>
            </a:r>
            <a:endParaRPr lang="en-US" sz="5600" dirty="0"/>
          </a:p>
        </p:txBody>
      </p:sp>
      <p:sp>
        <p:nvSpPr>
          <p:cNvPr id="5" name="Text 3"/>
          <p:cNvSpPr/>
          <p:nvPr/>
        </p:nvSpPr>
        <p:spPr>
          <a:xfrm>
            <a:off x="548640" y="5349240"/>
            <a:ext cx="110642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800" dirty="0">
                <a:solidFill>
                  <a:srgbClr val="7A79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decision an agent makes should be signed, replayable, and verifiable — by anyone, forever.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457200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Beacon · v2.5 · Big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8076895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Conviction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1106424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6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Meet Beacon.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548640" y="1280160"/>
            <a:ext cx="110642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800" dirty="0">
                <a:solidFill>
                  <a:srgbClr val="7A79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 open-source MCP server that turns every AI decision into a signed, verifiable receipt.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380848" y="2103120"/>
            <a:ext cx="3657600" cy="3931920"/>
          </a:xfrm>
          <a:prstGeom prst="rect">
            <a:avLst/>
          </a:prstGeom>
          <a:solidFill>
            <a:srgbClr val="FBFBF9"/>
          </a:solidFill>
          <a:ln w="9525">
            <a:solidFill>
              <a:srgbClr val="D4D1C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55168" y="2331720"/>
            <a:ext cx="31089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SIGNED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655168" y="2743200"/>
            <a:ext cx="310896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Ed25519</a:t>
            </a:r>
            <a:endParaRPr lang="en-US" sz="3000" dirty="0"/>
          </a:p>
        </p:txBody>
      </p:sp>
      <p:sp>
        <p:nvSpPr>
          <p:cNvPr id="7" name="Text 5"/>
          <p:cNvSpPr/>
          <p:nvPr/>
        </p:nvSpPr>
        <p:spPr>
          <a:xfrm>
            <a:off x="655168" y="3611880"/>
            <a:ext cx="3108960" cy="19202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decision sealed cryptographically. Tamper-evident. Replayable forever.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4267048" y="2103120"/>
            <a:ext cx="3657600" cy="3931920"/>
          </a:xfrm>
          <a:prstGeom prst="rect">
            <a:avLst/>
          </a:prstGeom>
          <a:solidFill>
            <a:srgbClr val="FBFBF9"/>
          </a:solidFill>
          <a:ln w="9525">
            <a:solidFill>
              <a:srgbClr val="D4D1CA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541368" y="2331720"/>
            <a:ext cx="31089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SCORED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4541368" y="2743200"/>
            <a:ext cx="310896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23 Frameworks</a:t>
            </a:r>
            <a:endParaRPr lang="en-US" sz="3000" dirty="0"/>
          </a:p>
        </p:txBody>
      </p:sp>
      <p:sp>
        <p:nvSpPr>
          <p:cNvPr id="11" name="Text 9"/>
          <p:cNvSpPr/>
          <p:nvPr/>
        </p:nvSpPr>
        <p:spPr>
          <a:xfrm>
            <a:off x="4541368" y="3611880"/>
            <a:ext cx="3108960" cy="19202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NIST AI RMF, EU AI Act, ISO 42001, HIPAA — auto-mapped from receipts.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8153248" y="2103120"/>
            <a:ext cx="3657600" cy="3931920"/>
          </a:xfrm>
          <a:prstGeom prst="rect">
            <a:avLst/>
          </a:prstGeom>
          <a:solidFill>
            <a:srgbClr val="FBFBF9"/>
          </a:solidFill>
          <a:ln w="9525">
            <a:solidFill>
              <a:srgbClr val="D4D1CA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427568" y="2331720"/>
            <a:ext cx="31089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SHIPPABLE</a:t>
            </a:r>
            <a:endParaRPr lang="en-US" sz="1100" dirty="0"/>
          </a:p>
        </p:txBody>
      </p:sp>
      <p:sp>
        <p:nvSpPr>
          <p:cNvPr id="14" name="Text 12"/>
          <p:cNvSpPr/>
          <p:nvPr/>
        </p:nvSpPr>
        <p:spPr>
          <a:xfrm>
            <a:off x="8427568" y="2743200"/>
            <a:ext cx="310896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Apache 2.0</a:t>
            </a:r>
            <a:endParaRPr lang="en-US" sz="3000" dirty="0"/>
          </a:p>
        </p:txBody>
      </p:sp>
      <p:sp>
        <p:nvSpPr>
          <p:cNvPr id="15" name="Text 13"/>
          <p:cNvSpPr/>
          <p:nvPr/>
        </p:nvSpPr>
        <p:spPr>
          <a:xfrm>
            <a:off x="8427568" y="3611880"/>
            <a:ext cx="3108960" cy="19202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Three deployment shapes. One repo. No SaaS lock-in. No vendor capture.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457200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Beacon · v2.5 · Big</a:t>
            </a:r>
            <a:endParaRPr lang="en-US" sz="900" dirty="0"/>
          </a:p>
        </p:txBody>
      </p:sp>
      <p:sp>
        <p:nvSpPr>
          <p:cNvPr id="17" name="Text 15"/>
          <p:cNvSpPr/>
          <p:nvPr/>
        </p:nvSpPr>
        <p:spPr>
          <a:xfrm>
            <a:off x="8076895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Meet Beacon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1106424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6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Six tools. One protocol.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548640" y="1280160"/>
            <a:ext cx="110642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7A79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Beacon ships as a Model Context Protocol server. Any MCP-capable agent gets governance for free.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48640" y="2011680"/>
            <a:ext cx="5577840" cy="118872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22960" y="2148840"/>
            <a:ext cx="5029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1696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record_decision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822960" y="2606040"/>
            <a:ext cx="5029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Sign a decision. Returns a receipt.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6263640" y="2011680"/>
            <a:ext cx="5577840" cy="118872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537960" y="2148840"/>
            <a:ext cx="5029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1696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verify_receipt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6537960" y="2606040"/>
            <a:ext cx="5029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Re-validate any receipt against its signature.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548640" y="3337560"/>
            <a:ext cx="5577840" cy="118872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822960" y="3474720"/>
            <a:ext cx="5029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1696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query_inventory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822960" y="3931920"/>
            <a:ext cx="5029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Search every model, decision, and dataset on file.</a:t>
            </a:r>
            <a:endParaRPr lang="en-US" sz="1200" dirty="0"/>
          </a:p>
        </p:txBody>
      </p:sp>
      <p:sp>
        <p:nvSpPr>
          <p:cNvPr id="13" name="Shape 11"/>
          <p:cNvSpPr/>
          <p:nvPr/>
        </p:nvSpPr>
        <p:spPr>
          <a:xfrm>
            <a:off x="6263640" y="3337560"/>
            <a:ext cx="5577840" cy="118872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537960" y="3474720"/>
            <a:ext cx="5029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1696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score_framework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6537960" y="3931920"/>
            <a:ext cx="5029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Score posture against NIST, EU AI Act, ISO 42001, HIPAA.</a:t>
            </a:r>
            <a:endParaRPr lang="en-US" sz="1200" dirty="0"/>
          </a:p>
        </p:txBody>
      </p:sp>
      <p:sp>
        <p:nvSpPr>
          <p:cNvPr id="16" name="Shape 14"/>
          <p:cNvSpPr/>
          <p:nvPr/>
        </p:nvSpPr>
        <p:spPr>
          <a:xfrm>
            <a:off x="548640" y="4663440"/>
            <a:ext cx="5577840" cy="118872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822960" y="4800600"/>
            <a:ext cx="5029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1696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bundle_for_auditor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822960" y="5257800"/>
            <a:ext cx="5029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Sealed evidence pack. Hand it to anyone. They verify it themselves.</a:t>
            </a:r>
            <a:endParaRPr lang="en-US" sz="1200" dirty="0"/>
          </a:p>
        </p:txBody>
      </p:sp>
      <p:sp>
        <p:nvSpPr>
          <p:cNvPr id="19" name="Shape 17"/>
          <p:cNvSpPr/>
          <p:nvPr/>
        </p:nvSpPr>
        <p:spPr>
          <a:xfrm>
            <a:off x="6263640" y="4663440"/>
            <a:ext cx="5577840" cy="118872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537960" y="4800600"/>
            <a:ext cx="5029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1696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replay_case</a:t>
            </a:r>
            <a:endParaRPr lang="en-US" sz="1700" dirty="0"/>
          </a:p>
        </p:txBody>
      </p:sp>
      <p:sp>
        <p:nvSpPr>
          <p:cNvPr id="21" name="Text 19"/>
          <p:cNvSpPr/>
          <p:nvPr/>
        </p:nvSpPr>
        <p:spPr>
          <a:xfrm>
            <a:off x="6537960" y="5257800"/>
            <a:ext cx="5029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Reconstruct any decision end to end, with full provenance.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548640" y="6126480"/>
            <a:ext cx="11064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Browse the MCP server code: </a:t>
            </a:r>
            <a:pPr indent="0" marL="0">
              <a:buNone/>
            </a:pPr>
            <a:r>
              <a:rPr lang="en-US" sz="1100" u="sng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1" invalidUrl="" action="" tgtFrame="" tooltip="mcp-public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github.com/bobrapp/aigovops-beacon/tree/main/mcp-public</a:t>
            </a:r>
            <a:endParaRPr lang="en-US" sz="1100" dirty="0"/>
          </a:p>
        </p:txBody>
      </p:sp>
      <p:sp>
        <p:nvSpPr>
          <p:cNvPr id="23" name="Text 21"/>
          <p:cNvSpPr/>
          <p:nvPr/>
        </p:nvSpPr>
        <p:spPr>
          <a:xfrm>
            <a:off x="457200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Beacon · v2.5 · Big</a:t>
            </a:r>
            <a:endParaRPr lang="en-US" sz="900" dirty="0"/>
          </a:p>
        </p:txBody>
      </p:sp>
      <p:sp>
        <p:nvSpPr>
          <p:cNvPr id="24" name="Text 22"/>
          <p:cNvSpPr/>
          <p:nvPr/>
        </p:nvSpPr>
        <p:spPr>
          <a:xfrm>
            <a:off x="8076895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Six MCP Tools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1106424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6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Three shapes. One repo.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548640" y="1280160"/>
            <a:ext cx="110642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7A79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Pick the deployment that fits your trust model. Switch when it changes.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0848" y="2103120"/>
            <a:ext cx="3657600" cy="384048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55168" y="2240280"/>
            <a:ext cx="109728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6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1</a:t>
            </a:r>
            <a:endParaRPr lang="en-US" sz="5600" dirty="0"/>
          </a:p>
        </p:txBody>
      </p:sp>
      <p:sp>
        <p:nvSpPr>
          <p:cNvPr id="6" name="Text 4"/>
          <p:cNvSpPr/>
          <p:nvPr/>
        </p:nvSpPr>
        <p:spPr>
          <a:xfrm>
            <a:off x="655168" y="3246120"/>
            <a:ext cx="31089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0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Local desktop client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655168" y="4023360"/>
            <a:ext cx="310896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Runs on a workstation. Owned data, owned keys.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55168" y="5074920"/>
            <a:ext cx="31089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Trust: Your team only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55168" y="5440680"/>
            <a:ext cx="310896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u="sng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1" invalidUrl="" action="" tgtFrame="" tooltip="Local desktop client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code →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4267048" y="2103120"/>
            <a:ext cx="3657600" cy="384048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41368" y="2240280"/>
            <a:ext cx="109728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6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2</a:t>
            </a:r>
            <a:endParaRPr lang="en-US" sz="5600" dirty="0"/>
          </a:p>
        </p:txBody>
      </p:sp>
      <p:sp>
        <p:nvSpPr>
          <p:cNvPr id="12" name="Text 10"/>
          <p:cNvSpPr/>
          <p:nvPr/>
        </p:nvSpPr>
        <p:spPr>
          <a:xfrm>
            <a:off x="4541368" y="3246120"/>
            <a:ext cx="31089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0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Hosted MCP server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4541368" y="4023360"/>
            <a:ext cx="310896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Render-deployable. Share across an enterprise.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4541368" y="5074920"/>
            <a:ext cx="31089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Trust: Authenticated callers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4541368" y="5440680"/>
            <a:ext cx="310896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u="sng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2" invalidUrl="" action="" tgtFrame="" tooltip="Hosted MCP server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code →</a:t>
            </a:r>
            <a:endParaRPr lang="en-US" sz="1100" dirty="0"/>
          </a:p>
        </p:txBody>
      </p:sp>
      <p:sp>
        <p:nvSpPr>
          <p:cNvPr id="16" name="Shape 14"/>
          <p:cNvSpPr/>
          <p:nvPr/>
        </p:nvSpPr>
        <p:spPr>
          <a:xfrm>
            <a:off x="8153248" y="2103120"/>
            <a:ext cx="3657600" cy="384048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8427568" y="2240280"/>
            <a:ext cx="109728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6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3</a:t>
            </a:r>
            <a:endParaRPr lang="en-US" sz="5600" dirty="0"/>
          </a:p>
        </p:txBody>
      </p:sp>
      <p:sp>
        <p:nvSpPr>
          <p:cNvPr id="18" name="Text 16"/>
          <p:cNvSpPr/>
          <p:nvPr/>
        </p:nvSpPr>
        <p:spPr>
          <a:xfrm>
            <a:off x="8427568" y="3246120"/>
            <a:ext cx="31089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0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Restricted public agent</a:t>
            </a:r>
            <a:endParaRPr lang="en-US" sz="2000" dirty="0"/>
          </a:p>
        </p:txBody>
      </p:sp>
      <p:sp>
        <p:nvSpPr>
          <p:cNvPr id="19" name="Text 17"/>
          <p:cNvSpPr/>
          <p:nvPr/>
        </p:nvSpPr>
        <p:spPr>
          <a:xfrm>
            <a:off x="8427568" y="4023360"/>
            <a:ext cx="310896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Cloudflare Worker. BYO key. Read-only safe ops.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8427568" y="5074920"/>
            <a:ext cx="31089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Trust: Anyone with a key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8427568" y="5440680"/>
            <a:ext cx="310896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u="sng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 invalidUrl="" action="" tgtFrame="" tooltip="Restricted public agent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code →</a:t>
            </a:r>
            <a:endParaRPr lang="en-US" sz="1100" dirty="0"/>
          </a:p>
        </p:txBody>
      </p:sp>
      <p:sp>
        <p:nvSpPr>
          <p:cNvPr id="22" name="Text 20"/>
          <p:cNvSpPr/>
          <p:nvPr/>
        </p:nvSpPr>
        <p:spPr>
          <a:xfrm>
            <a:off x="457200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Beacon · v2.5 · Big</a:t>
            </a:r>
            <a:endParaRPr lang="en-US" sz="900" dirty="0"/>
          </a:p>
        </p:txBody>
      </p:sp>
      <p:sp>
        <p:nvSpPr>
          <p:cNvPr id="23" name="Text 21"/>
          <p:cNvSpPr/>
          <p:nvPr/>
        </p:nvSpPr>
        <p:spPr>
          <a:xfrm>
            <a:off x="8076895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Deployment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1106424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6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Use it in the real world.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548640" y="1280160"/>
            <a:ext cx="110642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7A79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Concrete patterns Beacon was built to handle.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48640" y="2011680"/>
            <a:ext cx="5486400" cy="128016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777240" y="2176272"/>
            <a:ext cx="50292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Internal copilots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77240" y="2606040"/>
            <a:ext cx="50292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Sign every prompt and response. Replay any conversation when legal asks for it.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6153912" y="2011680"/>
            <a:ext cx="5486400" cy="128016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382512" y="2176272"/>
            <a:ext cx="50292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Customer-facing agents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6382512" y="2606040"/>
            <a:ext cx="50292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Bundle receipts per session. Hand them to regulators on demand, without delay.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548640" y="3429000"/>
            <a:ext cx="5486400" cy="128016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77240" y="3593592"/>
            <a:ext cx="50292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Multi-agent workflows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777240" y="4023360"/>
            <a:ext cx="50292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Log routing decisions across agents. Detect drift between runs, before users do.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6153912" y="3429000"/>
            <a:ext cx="5486400" cy="128016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382512" y="3593592"/>
            <a:ext cx="50292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High-stakes automation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6382512" y="4023360"/>
            <a:ext cx="50292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Lending, healthcare, hiring — every decision auditable, verifiable, replayable.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548640" y="4846320"/>
            <a:ext cx="5486400" cy="128016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77240" y="5010912"/>
            <a:ext cx="50292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Model inventory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777240" y="5440680"/>
            <a:ext cx="50292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Track every model in production, with provenance, owners, and a live risk class.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6153912" y="4846320"/>
            <a:ext cx="5486400" cy="128016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382512" y="5010912"/>
            <a:ext cx="50292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Audit prep</a:t>
            </a:r>
            <a:endParaRPr lang="en-US" sz="1700" dirty="0"/>
          </a:p>
        </p:txBody>
      </p:sp>
      <p:sp>
        <p:nvSpPr>
          <p:cNvPr id="21" name="Text 19"/>
          <p:cNvSpPr/>
          <p:nvPr/>
        </p:nvSpPr>
        <p:spPr>
          <a:xfrm>
            <a:off x="6382512" y="5440680"/>
            <a:ext cx="50292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Hand the auditor a bundle they can verify themselves. No portal logins required.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457200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Beacon · v2.5 · Big</a:t>
            </a:r>
            <a:endParaRPr lang="en-US" sz="900" dirty="0"/>
          </a:p>
        </p:txBody>
      </p:sp>
      <p:sp>
        <p:nvSpPr>
          <p:cNvPr id="23" name="Text 21"/>
          <p:cNvSpPr/>
          <p:nvPr/>
        </p:nvSpPr>
        <p:spPr>
          <a:xfrm>
            <a:off x="8076895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 Cases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1106424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600" b="1" dirty="0">
                <a:solidFill>
                  <a:srgbClr val="28251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See the whole loop in 70 seconds.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548640" y="1280160"/>
            <a:ext cx="110642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7A79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Twelve animated steps. Decisions in. Receipts out. Auditor bundle, sealed and signed.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48640" y="2194560"/>
            <a:ext cx="5303520" cy="3657600"/>
          </a:xfrm>
          <a:prstGeom prst="rect">
            <a:avLst/>
          </a:prstGeom>
          <a:solidFill>
            <a:srgbClr val="FBFBF9"/>
          </a:solidFill>
          <a:ln w="6350">
            <a:solidFill>
              <a:srgbClr val="D4D1C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48640" y="2468880"/>
            <a:ext cx="5303520" cy="1737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0" b="1" dirty="0">
                <a:solidFill>
                  <a:srgbClr val="01696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12</a:t>
            </a:r>
            <a:endParaRPr lang="en-US" sz="16000" dirty="0"/>
          </a:p>
        </p:txBody>
      </p:sp>
      <p:sp>
        <p:nvSpPr>
          <p:cNvPr id="6" name="Text 4"/>
          <p:cNvSpPr/>
          <p:nvPr/>
        </p:nvSpPr>
        <p:spPr>
          <a:xfrm>
            <a:off x="548640" y="4114800"/>
            <a:ext cx="53035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animated steps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548640" y="4663440"/>
            <a:ext cx="53035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dirty="0">
                <a:solidFill>
                  <a:srgbClr val="7A79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offline · self-hosted · 1.6 MB MP4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126480" y="2194560"/>
            <a:ext cx="5486400" cy="3657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spcAft>
                <a:spcPts val="200"/>
              </a:spcAft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    Agent emits a decision</a:t>
            </a:r>
            <a:endParaRPr lang="en-US" sz="1300" dirty="0"/>
          </a:p>
          <a:p>
            <a:pPr indent="0" marL="0">
              <a:spcAft>
                <a:spcPts val="200"/>
              </a:spcAft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    Beacon receives the payload</a:t>
            </a:r>
            <a:endParaRPr lang="en-US" sz="1300" dirty="0"/>
          </a:p>
          <a:p>
            <a:pPr indent="0" marL="0">
              <a:spcAft>
                <a:spcPts val="200"/>
              </a:spcAft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    Ed25519 signature applied</a:t>
            </a:r>
            <a:endParaRPr lang="en-US" sz="1300" dirty="0"/>
          </a:p>
          <a:p>
            <a:pPr indent="0" marL="0">
              <a:spcAft>
                <a:spcPts val="200"/>
              </a:spcAft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    Receipt stored, indexed, replayable</a:t>
            </a:r>
            <a:endParaRPr lang="en-US" sz="1300" dirty="0"/>
          </a:p>
          <a:p>
            <a:pPr indent="0" marL="0">
              <a:spcAft>
                <a:spcPts val="200"/>
              </a:spcAft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05    Framework mapping auto-scored</a:t>
            </a:r>
            <a:endParaRPr lang="en-US" sz="1300" dirty="0"/>
          </a:p>
          <a:p>
            <a:pPr indent="0" marL="0">
              <a:spcAft>
                <a:spcPts val="200"/>
              </a:spcAft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06    Inventory updated, owners notified</a:t>
            </a:r>
            <a:endParaRPr lang="en-US" sz="1300" dirty="0"/>
          </a:p>
          <a:p>
            <a:pPr indent="0" marL="0">
              <a:spcAft>
                <a:spcPts val="200"/>
              </a:spcAft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07    Verification on demand by anyone</a:t>
            </a:r>
            <a:endParaRPr lang="en-US" sz="1300" dirty="0"/>
          </a:p>
          <a:p>
            <a:pPr indent="0" marL="0">
              <a:spcAft>
                <a:spcPts val="200"/>
              </a:spcAft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08    Bundle prepared for the auditor</a:t>
            </a:r>
            <a:endParaRPr lang="en-US" sz="1300" dirty="0"/>
          </a:p>
          <a:p>
            <a:pPr indent="0" marL="0">
              <a:spcAft>
                <a:spcPts val="200"/>
              </a:spcAft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09    Bundle handed off, sealed</a:t>
            </a:r>
            <a:endParaRPr lang="en-US" sz="1300" dirty="0"/>
          </a:p>
          <a:p>
            <a:pPr indent="0" marL="0">
              <a:spcAft>
                <a:spcPts val="200"/>
              </a:spcAft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    Auditor verifies it themselves</a:t>
            </a:r>
            <a:endParaRPr lang="en-US" sz="1300" dirty="0"/>
          </a:p>
          <a:p>
            <a:pPr indent="0" marL="0">
              <a:spcAft>
                <a:spcPts val="200"/>
              </a:spcAft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    Case replayable end to end</a:t>
            </a:r>
            <a:endParaRPr lang="en-US" sz="1300" dirty="0"/>
          </a:p>
          <a:p>
            <a:pPr indent="0" marL="0">
              <a:spcAft>
                <a:spcPts val="200"/>
              </a:spcAft>
              <a:buNone/>
            </a:pPr>
            <a:r>
              <a:rPr lang="en-US" sz="1300" dirty="0">
                <a:solidFill>
                  <a:srgbClr val="2825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    Trust, on the substrate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548640" y="5989320"/>
            <a:ext cx="11064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See it live: </a:t>
            </a:r>
            <a:pPr indent="0" marL="0">
              <a:buNone/>
            </a:pPr>
            <a:r>
              <a:rPr lang="en-US" sz="1200" u="sng" dirty="0">
                <a:solidFill>
                  <a:srgbClr val="01696F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1" invalidUrl="" action="" tgtFrame="" tooltip="Animated walkthrough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bobrapp.github.io/aigovops-beacon/walkthrough/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457200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Beacon · v2.5 · Big</a:t>
            </a:r>
            <a:endParaRPr lang="en-US" sz="900" dirty="0"/>
          </a:p>
        </p:txBody>
      </p:sp>
      <p:sp>
        <p:nvSpPr>
          <p:cNvPr id="11" name="Text 9"/>
          <p:cNvSpPr/>
          <p:nvPr/>
        </p:nvSpPr>
        <p:spPr>
          <a:xfrm>
            <a:off x="8076895" y="6537960"/>
            <a:ext cx="3657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BAB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Walkthrough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Beacon v2.5 — Verifiable AI Governance (Big)</dc:title>
  <dc:subject>PptxGenJS Presentation</dc:subject>
  <dc:creator>PptxGenJS</dc:creator>
  <cp:lastModifiedBy>PptxGenJS</cp:lastModifiedBy>
  <cp:revision>1</cp:revision>
  <dcterms:created xsi:type="dcterms:W3CDTF">2026-05-13T18:35:52Z</dcterms:created>
  <dcterms:modified xsi:type="dcterms:W3CDTF">2026-05-13T18:35:52Z</dcterms:modified>
</cp:coreProperties>
</file>