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hyperlink" Target="mailto:bob.rapp@aigovops.community" TargetMode="External"/><Relationship Id="rId2" Type="http://schemas.openxmlformats.org/officeDocument/2006/relationships/hyperlink" Target="mailto:ken.johnston@aigovops.community" TargetMode="External"/><Relationship Id="rId3" Type="http://schemas.openxmlformats.org/officeDocument/2006/relationships/hyperlink" Target="https://www.aigovopsfoundation.org/" TargetMode="External"/><Relationship Id="rId4" Type="http://schemas.openxmlformats.org/officeDocument/2006/relationships/hyperlink" Target="https://github.com/bobrapp/aigovops-beacon" TargetMode="External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bobrapp.github.io/aigovops-beacon/data/ai_failures_top100.json" TargetMode="External"/><Relationship Id="rId2" Type="http://schemas.openxmlformats.org/officeDocument/2006/relationships/hyperlink" Target="https://www.reuters.com/" TargetMode="External"/><Relationship Id="rId3" Type="http://schemas.openxmlformats.org/officeDocument/2006/relationships/hyperlink" Target="https://www.sec.gov/" TargetMode="External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hyperlink" Target="https://bobrapp.github.io/aigovops-beacon/data/ai_failures_top100.json" TargetMode="External"/><Relationship Id="rId2" Type="http://schemas.openxmlformats.org/officeDocument/2006/relationships/hyperlink" Target="https://www.reuters.com/" TargetMode="External"/><Relationship Id="rId3" Type="http://schemas.openxmlformats.org/officeDocument/2006/relationships/hyperlink" Target="https://www.sec.gov/" TargetMode="External"/><Relationship Id="rId4" Type="http://schemas.openxmlformats.org/officeDocument/2006/relationships/hyperlink" Target="https://www.ftc.gov/" TargetMode="External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E1B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user/workspace/aigovops-beacon/docs/assets/beacon-medallion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280160"/>
            <a:ext cx="4206240" cy="4206240"/>
          </a:xfrm>
          <a:prstGeom prst="ellipse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486400" y="1371600"/>
            <a:ext cx="4846320" cy="365760"/>
          </a:xfrm>
          <a:prstGeom prst="roundRect">
            <a:avLst>
              <a:gd name="adj" fmla="val 50000"/>
            </a:avLst>
          </a:prstGeom>
          <a:solidFill>
            <a:srgbClr val="01696F"/>
          </a:solidFill>
          <a:ln w="12700">
            <a:solidFill>
              <a:srgbClr val="01696F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5486400" y="137160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FOUNDATION  ·  APACHE-2.0</a:t>
            </a:r>
            <a:endParaRPr lang="en-US" sz="900" dirty="0"/>
          </a:p>
        </p:txBody>
      </p:sp>
      <p:sp>
        <p:nvSpPr>
          <p:cNvPr id="5" name="Text 2"/>
          <p:cNvSpPr/>
          <p:nvPr/>
        </p:nvSpPr>
        <p:spPr>
          <a:xfrm>
            <a:off x="5486400" y="1965960"/>
            <a:ext cx="64008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AIGovOps Beacon</a:t>
            </a:r>
            <a:endParaRPr lang="en-US" sz="5400" dirty="0"/>
          </a:p>
        </p:txBody>
      </p:sp>
      <p:sp>
        <p:nvSpPr>
          <p:cNvPr id="6" name="Text 3"/>
          <p:cNvSpPr/>
          <p:nvPr/>
        </p:nvSpPr>
        <p:spPr>
          <a:xfrm>
            <a:off x="5486400" y="2880360"/>
            <a:ext cx="64008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200" dirty="0">
                <a:solidFill>
                  <a:srgbClr val="CFD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Verifiable AI governance.</a:t>
            </a:r>
            <a:endParaRPr lang="en-US" sz="22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200" dirty="0">
                <a:solidFill>
                  <a:srgbClr val="CFD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every model. Every framework. Every day.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5486400" y="416052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 AI</a:t>
            </a:r>
            <a:pPr indent="0" marL="0">
              <a:buNone/>
            </a:pPr>
            <a:r>
              <a:rPr lang="en-US" sz="1600" dirty="0">
                <a:solidFill>
                  <a:srgbClr val="CFD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</a:t>
            </a:r>
            <a:pPr indent="0" marL="0">
              <a:buNone/>
            </a:pPr>
            <a:r>
              <a:rPr lang="en-US" sz="1600" b="1" dirty="0">
                <a:solidFill>
                  <a:srgbClr val="A7E7E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YES-Steady AI</a:t>
            </a:r>
            <a:pPr indent="0" marL="0">
              <a:buNone/>
            </a:pPr>
            <a:r>
              <a:rPr lang="en-US" sz="1600" dirty="0">
                <a:solidFill>
                  <a:srgbClr val="CFD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</a:t>
            </a:r>
            <a:pPr indent="0" marL="0">
              <a:buNone/>
            </a:pPr>
            <a:r>
              <a:rPr lang="en-US" sz="1600" b="1" dirty="0">
                <a:solidFill>
                  <a:srgbClr val="FFA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YES-Recover AI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486400" y="5852160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A0AFB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Bob Rapp &amp; Ken Johnston   ·   AIGovOps Foundation   ·  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E1B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64008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 the tokens flow.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640080" y="150876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CFD8D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the auditor a bundle they can verify themselves.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640080" y="246888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5DC8C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OUR ASK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640080" y="2834640"/>
            <a:ext cx="3840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7DD3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Pilot partners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4480560" y="28346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D9E4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Beacon against a single AI system for 30 days. We co-write the audit report.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40080" y="3611880"/>
            <a:ext cx="3840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7DD3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Framework authors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4480560" y="361188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D9E4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the YAML for your jurisdiction. We mirror it into the global registry.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40080" y="4389120"/>
            <a:ext cx="3840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7DD3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 members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480560" y="438912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D9E4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 the AIGovOps Foundation. Help govern the receipt schema and scoring weights.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4983480"/>
            <a:ext cx="10972800" cy="1051560"/>
          </a:xfrm>
          <a:prstGeom prst="rect">
            <a:avLst/>
          </a:prstGeom>
          <a:solidFill>
            <a:srgbClr val="0C4E54"/>
          </a:solidFill>
          <a:ln w="12700">
            <a:solidFill>
              <a:srgbClr val="0C4E54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68680" y="502920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7DD3D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CONTACT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868680" y="5321808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Bob Rapp  </a:t>
            </a:r>
            <a:pPr indent="0" marL="0">
              <a:buNone/>
            </a:pPr>
            <a:r>
              <a:rPr lang="en-US" sz="1300" u="sng" dirty="0">
                <a:solidFill>
                  <a:srgbClr val="D9E4E5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bob.rapp@aigovops.community</a:t>
            </a:r>
            <a:pPr indent="0" marL="0">
              <a:buNone/>
            </a:pPr>
            <a:r>
              <a:rPr lang="en-US" sz="1300" dirty="0">
                <a:solidFill>
                  <a:srgbClr val="7DD3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 ·     </a:t>
            </a:r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Ken Johnston  </a:t>
            </a:r>
            <a:pPr indent="0" marL="0">
              <a:buNone/>
            </a:pPr>
            <a:r>
              <a:rPr lang="en-US" sz="1300" u="sng" dirty="0">
                <a:solidFill>
                  <a:srgbClr val="D9E4E5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ken.johnston@aigovops.community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868680" y="5650992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u="sng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aigovopsfoundation.org</a:t>
            </a:r>
            <a:pPr indent="0" marL="0">
              <a:buNone/>
            </a:pPr>
            <a:r>
              <a:rPr lang="en-US" sz="1100" u="sng" dirty="0">
                <a:solidFill>
                  <a:srgbClr val="D9E4E5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    ·     github.com/bobrapp/aigovops-beacon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640080" y="626364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400" kern="0" dirty="0">
                <a:solidFill>
                  <a:srgbClr val="7DD3D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Apache-2.0  ·  YES-Ship  ·  YES-Steady  ·  YES-Recover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36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 documented AI failures.</a:t>
            </a:r>
            <a:endParaRPr lang="en-US" sz="36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36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Billions in damage. One missing receipt.</a:t>
            </a:r>
            <a:endParaRPr lang="en-US" sz="3600" dirty="0"/>
          </a:p>
        </p:txBody>
      </p:sp>
      <p:sp>
        <p:nvSpPr>
          <p:cNvPr id="4" name="Shape 2"/>
          <p:cNvSpPr/>
          <p:nvPr/>
        </p:nvSpPr>
        <p:spPr>
          <a:xfrm>
            <a:off x="640080" y="2560320"/>
            <a:ext cx="3566160" cy="301752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2788920"/>
            <a:ext cx="32004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$48B+</a:t>
            </a:r>
            <a:endParaRPr lang="en-US" sz="5200" dirty="0"/>
          </a:p>
        </p:txBody>
      </p:sp>
      <p:sp>
        <p:nvSpPr>
          <p:cNvPr id="6" name="Text 4"/>
          <p:cNvSpPr/>
          <p:nvPr/>
        </p:nvSpPr>
        <p:spPr>
          <a:xfrm>
            <a:off x="914400" y="4251960"/>
            <a:ext cx="32004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Documented AI-related losses across the 100-case proof set (Terra/Luna, FTX, dieselgate, Cambridge Analytica).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434840" y="2560320"/>
            <a:ext cx="3566160" cy="301752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709160" y="2788920"/>
            <a:ext cx="32004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55 of 100</a:t>
            </a:r>
            <a:endParaRPr lang="en-US" sz="5200" dirty="0"/>
          </a:p>
        </p:txBody>
      </p:sp>
      <p:sp>
        <p:nvSpPr>
          <p:cNvPr id="9" name="Text 7"/>
          <p:cNvSpPr/>
          <p:nvPr/>
        </p:nvSpPr>
        <p:spPr>
          <a:xfrm>
            <a:off x="4709160" y="4251960"/>
            <a:ext cx="32004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Would have been caught pre-deployment by a YES-Ship checklist receipt.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8229600" y="2560320"/>
            <a:ext cx="3566160" cy="301752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503920" y="2788920"/>
            <a:ext cx="32004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5200" dirty="0"/>
          </a:p>
        </p:txBody>
      </p:sp>
      <p:sp>
        <p:nvSpPr>
          <p:cNvPr id="12" name="Text 10"/>
          <p:cNvSpPr/>
          <p:nvPr/>
        </p:nvSpPr>
        <p:spPr>
          <a:xfrm>
            <a:off x="8503920" y="4251960"/>
            <a:ext cx="32004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Frameworks today demand a cryptographically verifiable bundle. Beacon does.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6263640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Source: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AIGovOps Beacon failures dataset</a:t>
            </a:r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Reuters</a:t>
            </a:r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SEC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 / 10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THREE FAILURE MODES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program hits one of these. Beacon answers each.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640080" y="1920240"/>
            <a:ext cx="10972800" cy="128016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40080" y="1920240"/>
            <a:ext cx="164592" cy="1280160"/>
          </a:xfrm>
          <a:prstGeom prst="rect">
            <a:avLst/>
          </a:prstGeom>
          <a:solidFill>
            <a:srgbClr val="2ECC71"/>
          </a:solidFill>
          <a:ln w="12700">
            <a:solidFill>
              <a:srgbClr val="2ECC7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60120" y="2011680"/>
            <a:ext cx="4114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Shipping the wrong model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960120" y="2423160"/>
            <a:ext cx="10424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Zillow $304M write-down · Apple Card bias · Amazon recruiter · UK A-levels · COMPAS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960120" y="2761488"/>
            <a:ext cx="10424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 AI — pre-deployment checklist receipt records risk review, fairness tests, and human sign-off.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640080" y="3337560"/>
            <a:ext cx="10972800" cy="128016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" y="3337560"/>
            <a:ext cx="164592" cy="1280160"/>
          </a:xfrm>
          <a:prstGeom prst="rect">
            <a:avLst/>
          </a:prstGeom>
          <a:solidFill>
            <a:srgbClr val="01696F"/>
          </a:solidFill>
          <a:ln w="12700">
            <a:solidFill>
              <a:srgbClr val="01696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60120" y="3429000"/>
            <a:ext cx="4114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visibility once it ships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60120" y="3840480"/>
            <a:ext cx="10424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Samsung source-code leak · Air Canada hallucinated refund · Microsoft Bing Sydney · Tessa NEDA chatbot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960120" y="4178808"/>
            <a:ext cx="10424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YES-Steady AI — three passive beacons watch the network and emit signed receipts hourly.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40080" y="4754880"/>
            <a:ext cx="10972800" cy="128016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0080" y="4754880"/>
            <a:ext cx="164592" cy="1280160"/>
          </a:xfrm>
          <a:prstGeom prst="rect">
            <a:avLst/>
          </a:prstGeom>
          <a:solidFill>
            <a:srgbClr val="FF5B3C"/>
          </a:solidFill>
          <a:ln w="12700">
            <a:solidFill>
              <a:srgbClr val="FF5B3C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60120" y="4846320"/>
            <a:ext cx="4114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Can’t prove what happened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960120" y="5257800"/>
            <a:ext cx="10424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Robodebt · Optum bias · Detroit wrongful arrests · NYT vs OpenAI · MOVEit ransomware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960120" y="5596128"/>
            <a:ext cx="10424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YES-Recover AI — every claim is an Ed25519-signed JCS receipt the auditor verifies themselves.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 / 10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ANSWER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Policy-as-code.</a:t>
            </a:r>
            <a:endParaRPr lang="en-US" sz="3000" dirty="0"/>
          </a:p>
          <a:p>
            <a:pPr indent="0" marL="0">
              <a:lnSpc>
                <a:spcPct val="115000"/>
              </a:lnSpc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claim is a signed receipt anyone can re-verify.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2743200"/>
            <a:ext cx="265176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68680" y="288036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1. POLICY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868680" y="3200400"/>
            <a:ext cx="23774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audit frameworks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868680" y="3931920"/>
            <a:ext cx="2377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RMF, EU AI Act, ISO/IEC 42001, HIPAA, GDPR, Colorado AI Act, Korea AI Basic Act + 16 more. Each is a YAML and XML file in the repo.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246120" y="406908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3474720" y="2743200"/>
            <a:ext cx="265176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703320" y="288036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2. EVIDENCE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703320" y="3200400"/>
            <a:ext cx="23774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passive beacons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3703320" y="3931920"/>
            <a:ext cx="2377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beacon watches egress to AI hosts. Prompt beacon counts traffic from CASB/SIEM. Artifact beacon detects C2PA / AI-generation signatures.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6080760" y="406908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4" name="Shape 12"/>
          <p:cNvSpPr/>
          <p:nvPr/>
        </p:nvSpPr>
        <p:spPr>
          <a:xfrm>
            <a:off x="6309360" y="2743200"/>
            <a:ext cx="265176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537960" y="288036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 RECEIPT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537960" y="3200400"/>
            <a:ext cx="23774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Ed25519 + JCS NDJSON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6537960" y="3931920"/>
            <a:ext cx="2377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receipt is canonicalized (RFC 8785), signed, and appended to an NDJSON stream. No payloads stored. Metadata only.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8915400" y="406908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9" name="Shape 17"/>
          <p:cNvSpPr/>
          <p:nvPr/>
        </p:nvSpPr>
        <p:spPr>
          <a:xfrm>
            <a:off x="9144000" y="2743200"/>
            <a:ext cx="265176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372600" y="288036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4. SCORE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9372600" y="3200400"/>
            <a:ext cx="23774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risk index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9372600" y="3931920"/>
            <a:ext cx="2377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Receipts roll up into a per-framework score and an org-wide AI Risk Index (0–100). Reproducible from the receipts alone.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 / 10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POLICY AS CODE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beacons. One signed evidence stream.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9164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Privacy by default. No payloads stored. Metadata only.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40080" y="237744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914400" y="2560320"/>
            <a:ext cx="1828800" cy="310896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914400" y="2560320"/>
            <a:ext cx="18288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BEACON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3063240"/>
            <a:ext cx="3017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Discovers every model in use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914400" y="3703320"/>
            <a:ext cx="301752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Watches egress to OpenAI, Anthropic, Bedrock, Vertex, Azure OpenAI, Cohere, Mistral, Groq, Perplexity, DeepSeek. Resolves host to process. One signed receipt per (host, process).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914400" y="553212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0C4E5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NO PAYLOADS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4434840" y="237744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709160" y="2560320"/>
            <a:ext cx="1828800" cy="310896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709160" y="2560320"/>
            <a:ext cx="18288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BEACON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709160" y="3063240"/>
            <a:ext cx="3017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Counts traffic, not content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709160" y="3703320"/>
            <a:ext cx="301752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Log-tail mode reads existing CASB / SIEM exports (Splunk, Sentinel). Extracts model name, token count, route. Optional TLS-proxy mode is opt-in and clearly labeled.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709160" y="553212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0C4E5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METADATA ONLY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8229600" y="237744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503920" y="2560320"/>
            <a:ext cx="1828800" cy="310896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503920" y="2560320"/>
            <a:ext cx="18288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ARTIFACT BEACON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503920" y="3063240"/>
            <a:ext cx="3017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Tracks AI-generated outputs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503920" y="3703320"/>
            <a:ext cx="301752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Watches S3, SharePoint, Confluence. Detects C2PA provenance markers and AI-generation signatures. Tags every artifact with a receipt that follows it through the org.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8503920" y="553212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0C4E54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PROVENANCE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5 / 10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DAILY RISK SCORE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number your board will actually understand.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91640"/>
            <a:ext cx="10972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receipt rolls into a weighted score per framework. Frameworks roll into one AI Risk Index from 0 to 100. Reproducible from the receipts alone.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743200"/>
            <a:ext cx="457200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3017520"/>
            <a:ext cx="45720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55.4</a:t>
            </a:r>
            <a:endParaRPr lang="en-US" sz="11000" dirty="0"/>
          </a:p>
        </p:txBody>
      </p:sp>
      <p:sp>
        <p:nvSpPr>
          <p:cNvPr id="7" name="Text 5"/>
          <p:cNvSpPr/>
          <p:nvPr/>
        </p:nvSpPr>
        <p:spPr>
          <a:xfrm>
            <a:off x="640080" y="493776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500" kern="0" dirty="0">
                <a:solidFill>
                  <a:srgbClr val="4A5B5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SAMPLE AI RISK INDEX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40080" y="5257800"/>
            <a:ext cx="4572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8A97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200 signed sample receipts across 17 frameworks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0" y="2743200"/>
            <a:ext cx="6126480" cy="32004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669280" y="28346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FRAMEWORK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8229600" y="283464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400" kern="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SCORE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10012680" y="28346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400" kern="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STATUS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5669280" y="324612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ISO/IEC 23894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8229600" y="3246120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80.3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10012680" y="3282696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E6F8EE"/>
          </a:solidFill>
          <a:ln w="12700">
            <a:solidFill>
              <a:srgbClr val="E6F8E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012680" y="3282696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ECC7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Strong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5669280" y="3630168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 2 TSC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8229600" y="3630168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69.9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10012680" y="3666744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E6F8EE"/>
          </a:solidFill>
          <a:ln w="12700">
            <a:solidFill>
              <a:srgbClr val="E6F8E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12680" y="3666744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ECC7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Strong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5669280" y="4014216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ISO/IEC 42001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8229600" y="4014216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65.8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10012680" y="4050792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012680" y="4050792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Watch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5669280" y="439826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RMF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229600" y="4398264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58.1</a:t>
            </a:r>
            <a:endParaRPr lang="en-US" sz="1400" dirty="0"/>
          </a:p>
        </p:txBody>
      </p:sp>
      <p:sp>
        <p:nvSpPr>
          <p:cNvPr id="27" name="Shape 25"/>
          <p:cNvSpPr/>
          <p:nvPr/>
        </p:nvSpPr>
        <p:spPr>
          <a:xfrm>
            <a:off x="10012680" y="4434840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012680" y="4434840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Watch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5669280" y="4782312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8229600" y="4782312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42.6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10012680" y="4818888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E6F2F3"/>
          </a:solidFill>
          <a:ln w="12700">
            <a:solidFill>
              <a:srgbClr val="E6F2F3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012680" y="4818888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Watch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5669280" y="516636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NYC LL 144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8229600" y="5166360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25.9</a:t>
            </a:r>
            <a:endParaRPr lang="en-US" sz="1400" dirty="0"/>
          </a:p>
        </p:txBody>
      </p:sp>
      <p:sp>
        <p:nvSpPr>
          <p:cNvPr id="35" name="Shape 33"/>
          <p:cNvSpPr/>
          <p:nvPr/>
        </p:nvSpPr>
        <p:spPr>
          <a:xfrm>
            <a:off x="10012680" y="5202936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FFE5DE"/>
          </a:solidFill>
          <a:ln w="12700">
            <a:solidFill>
              <a:srgbClr val="FFE5DE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0012680" y="5202936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5B3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Gap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5669280" y="5550408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India DPDP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8229600" y="5550408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9.4</a:t>
            </a:r>
            <a:endParaRPr lang="en-US" sz="1400" dirty="0"/>
          </a:p>
        </p:txBody>
      </p:sp>
      <p:sp>
        <p:nvSpPr>
          <p:cNvPr id="39" name="Shape 37"/>
          <p:cNvSpPr/>
          <p:nvPr/>
        </p:nvSpPr>
        <p:spPr>
          <a:xfrm>
            <a:off x="10012680" y="5586984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FFE5DE"/>
          </a:solidFill>
          <a:ln w="12700">
            <a:solidFill>
              <a:srgbClr val="FFE5DE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10012680" y="5586984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5B3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Gap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 / 10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FRAMEWORK REGISTRY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audit frameworks. Global. In force and in draft.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91640"/>
            <a:ext cx="10972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framework ships as a YAML, an XML, and an entry in the JSON index — versioned, signed, mirrored.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46888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26060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5B3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 FORCE — 6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914400" y="3017520"/>
            <a:ext cx="320040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HIPAA Security Rule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GDPR Art. 22 + 35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NYC LL 144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China Interim GenAI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India DPDP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434840" y="246888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709160" y="26060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VOLUNTARY — 8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709160" y="3017520"/>
            <a:ext cx="320040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RMF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ISO/IEC 42001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ISO/IEC 23894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 2 TSC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OECD AI Principles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Singapore Model AI v2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Australia AI Ethics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IEEE 7000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229600" y="2468880"/>
            <a:ext cx="3566160" cy="3657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503920" y="26060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A5B5D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DRAFT / PROPOSED — 9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8503920" y="3017520"/>
            <a:ext cx="320040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Colorado SB24-205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Korea AI Basic Act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Brazil PL 2338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AI Resolution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UK AI White Paper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Canada AIDA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California SB 53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Texas TRAIGA</a:t>
            </a:r>
            <a:endParaRPr lang="en-US" sz="130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3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Bill of Rights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7 / 10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100-CASE PROOF SET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26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 real AI failures. Each mapped to a receipt that would have caught it.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640080" y="2468880"/>
            <a:ext cx="3566160" cy="16002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251460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55</a:t>
            </a:r>
            <a:endParaRPr lang="en-US" sz="6400" dirty="0"/>
          </a:p>
        </p:txBody>
      </p:sp>
      <p:sp>
        <p:nvSpPr>
          <p:cNvPr id="6" name="Text 4"/>
          <p:cNvSpPr/>
          <p:nvPr/>
        </p:nvSpPr>
        <p:spPr>
          <a:xfrm>
            <a:off x="2194560" y="265176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 AI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194560" y="3017520"/>
            <a:ext cx="19202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preventable pre-deployment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434840" y="2468880"/>
            <a:ext cx="3566160" cy="16002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617720" y="251460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</a:t>
            </a:r>
            <a:endParaRPr lang="en-US" sz="6400" dirty="0"/>
          </a:p>
        </p:txBody>
      </p:sp>
      <p:sp>
        <p:nvSpPr>
          <p:cNvPr id="10" name="Text 8"/>
          <p:cNvSpPr/>
          <p:nvPr/>
        </p:nvSpPr>
        <p:spPr>
          <a:xfrm>
            <a:off x="5989320" y="265176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YES-Steady AI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989320" y="3017520"/>
            <a:ext cx="19202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detectable in production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29600" y="2468880"/>
            <a:ext cx="3566160" cy="16002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412480" y="251460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6400" dirty="0"/>
          </a:p>
        </p:txBody>
      </p:sp>
      <p:sp>
        <p:nvSpPr>
          <p:cNvPr id="14" name="Text 12"/>
          <p:cNvSpPr/>
          <p:nvPr/>
        </p:nvSpPr>
        <p:spPr>
          <a:xfrm>
            <a:off x="9784080" y="2651760"/>
            <a:ext cx="19202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YES-Recover AI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9784080" y="3017520"/>
            <a:ext cx="19202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auditable after the fact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40080" y="425196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SELECTED CASES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57200" y="461772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Terra/Luna stablecoin collapse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566160" y="461772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~$40B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303520" y="461772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263640" y="461772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Volkswagen dieselgate software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9372600" y="461772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$10B+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1109960" y="461772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98348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FTX collapse — algorithmic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3566160" y="498348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$8B+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5303520" y="498348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263640" y="498348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Cambridge Analytica / Facebook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9372600" y="498348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$5B FTC fine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11109960" y="498348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YES-Recover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57200" y="534924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Babylon Health NHS collapse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3566160" y="53492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$4.2B value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5303520" y="534924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YES-Recover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263640" y="534924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Wells Fargo fake accounts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9372600" y="53492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$3B settlement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1109960" y="534924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YES-Steady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457200" y="571500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Hong Kong deepfake wire fraud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3566160" y="571500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$25M transfer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5303520" y="571500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YES-Steady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6263640" y="571500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Zillow Offers shutdown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9372600" y="571500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5B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$304M write-down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11109960" y="571500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ECC7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YES-Ship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457200" y="6263640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Source: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failures dataset</a:t>
            </a:r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Reuters</a:t>
            </a:r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SEC filings</a:t>
            </a:r>
            <a:pPr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FTC orders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8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B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696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WHY NOW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868680"/>
            <a:ext cx="10972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E1B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Auditors want evidence, not policy PDFs.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783080"/>
            <a:ext cx="109728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5000"/>
              </a:lnSpc>
              <a:buNone/>
            </a:pPr>
            <a:r>
              <a:rPr lang="en-US" sz="15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next 24 months will produce 10,000 audits, 6 new national laws, and a thousand vendor "AI trust centers". One thing matters: can you hand the auditor a bundle they verify themselves?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40080" y="3108960"/>
            <a:ext cx="5440680" cy="1371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324612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&amp; verifiable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14400" y="3611880"/>
            <a:ext cx="50292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Apache-2.0. No SaaS lock-in. Sign with your own Ed25519 key. JCS canonicalization (RFC 8785). Anyone can re-verify a bundle with a six-line Python script.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6263640" y="3108960"/>
            <a:ext cx="5440680" cy="1371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537960" y="324612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Manual-first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6537960" y="3611880"/>
            <a:ext cx="50292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CLI wizard works on day one. Beacons are optional. You can attest with humans-in-the-loop while you wire up automation behind it.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40080" y="4663440"/>
            <a:ext cx="5440680" cy="1371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48006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Discovers shadow AI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914400" y="5166360"/>
            <a:ext cx="50292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passive collectors find the models you don’t know are running. Most enterprises have 4–7× the AI footprint they think they do.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263640" y="4663440"/>
            <a:ext cx="5440680" cy="1371600"/>
          </a:xfrm>
          <a:prstGeom prst="rect">
            <a:avLst/>
          </a:prstGeom>
          <a:solidFill>
            <a:srgbClr val="FFFFFF"/>
          </a:solidFill>
          <a:ln w="6350">
            <a:solidFill>
              <a:srgbClr val="D4D1C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537960" y="480060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1696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Translates to any law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6537960" y="5166360"/>
            <a:ext cx="50292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4A5B5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frameworks, global. New ones land as YAML/XML pull requests. Translations ship for ES + AR with a script to add more.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457200" y="6565392"/>
            <a:ext cx="7315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AIGovOps Beacon  ·  aigovopsfoundation.org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0972800" y="6565392"/>
            <a:ext cx="731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7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9 / 10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AIGovOps Beacon — Pitch Deck</dc:title>
  <dc:subject>Verifiable AI governance</dc:subject>
  <dc:creator>Bob Rapp &amp; Ken Johnston · AIGovOps Foundation</dc:creator>
  <cp:lastModifiedBy>Bob Rapp &amp; Ken Johnston · AIGovOps Foundation</cp:lastModifiedBy>
  <cp:revision>1</cp:revision>
  <dcterms:created xsi:type="dcterms:W3CDTF">2026-05-13T14:49:39Z</dcterms:created>
  <dcterms:modified xsi:type="dcterms:W3CDTF">2026-05-13T14:49:39Z</dcterms:modified>
</cp:coreProperties>
</file>